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0"/>
  </p:notesMasterIdLst>
  <p:sldIdLst>
    <p:sldId id="256" r:id="rId5"/>
    <p:sldId id="289" r:id="rId6"/>
    <p:sldId id="334" r:id="rId7"/>
    <p:sldId id="333" r:id="rId8"/>
    <p:sldId id="332" r:id="rId9"/>
    <p:sldId id="303" r:id="rId10"/>
    <p:sldId id="308" r:id="rId11"/>
    <p:sldId id="330" r:id="rId12"/>
    <p:sldId id="315" r:id="rId13"/>
    <p:sldId id="335" r:id="rId14"/>
    <p:sldId id="336" r:id="rId15"/>
    <p:sldId id="337" r:id="rId16"/>
    <p:sldId id="338" r:id="rId17"/>
    <p:sldId id="339" r:id="rId18"/>
    <p:sldId id="340" r:id="rId19"/>
    <p:sldId id="323" r:id="rId20"/>
    <p:sldId id="325" r:id="rId21"/>
    <p:sldId id="324" r:id="rId22"/>
    <p:sldId id="295" r:id="rId23"/>
    <p:sldId id="326" r:id="rId24"/>
    <p:sldId id="327" r:id="rId25"/>
    <p:sldId id="296" r:id="rId26"/>
    <p:sldId id="328" r:id="rId27"/>
    <p:sldId id="329" r:id="rId28"/>
    <p:sldId id="287" r:id="rId29"/>
    <p:sldId id="288" r:id="rId30"/>
    <p:sldId id="292" r:id="rId31"/>
    <p:sldId id="318" r:id="rId32"/>
    <p:sldId id="298" r:id="rId33"/>
    <p:sldId id="300" r:id="rId34"/>
    <p:sldId id="302" r:id="rId35"/>
    <p:sldId id="316" r:id="rId36"/>
    <p:sldId id="311" r:id="rId37"/>
    <p:sldId id="313" r:id="rId38"/>
    <p:sldId id="314" r:id="rId39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  <p14:sldId id="289"/>
          </p14:sldIdLst>
        </p14:section>
        <p14:section name="Introduction" id="{78BBA8CB-6930-42A3-8396-A874E4015315}">
          <p14:sldIdLst>
            <p14:sldId id="334"/>
            <p14:sldId id="333"/>
            <p14:sldId id="332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23"/>
            <p14:sldId id="325"/>
            <p14:sldId id="324"/>
          </p14:sldIdLst>
        </p14:section>
        <p14:section name="FMU with PI" id="{A5ECEAA5-1CA4-4325-BB57-3E21C62FB2E4}">
          <p14:sldIdLst>
            <p14:sldId id="295"/>
            <p14:sldId id="326"/>
            <p14:sldId id="327"/>
          </p14:sldIdLst>
        </p14:section>
        <p14:section name="FMU with MPC" id="{C5134CEA-1822-404B-AB22-F767621700A8}">
          <p14:sldIdLst>
            <p14:sldId id="296"/>
            <p14:sldId id="328"/>
            <p14:sldId id="329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 autoAdjust="0"/>
    <p:restoredTop sz="90140" autoAdjust="0"/>
  </p:normalViewPr>
  <p:slideViewPr>
    <p:cSldViewPr snapToGrid="0">
      <p:cViewPr varScale="1">
        <p:scale>
          <a:sx n="107" d="100"/>
          <a:sy n="107" d="100"/>
        </p:scale>
        <p:origin x="797" y="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11.11.2023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        Modelica supports FMUs, enabling model exchange and co-simulation with other tools, enhancing interoperability and collaboration.</a:t>
            </a:r>
          </a:p>
          <a:p>
            <a:endParaRPr lang="en-US" dirty="0"/>
          </a:p>
          <a:p>
            <a:r>
              <a:rPr lang="en-US" dirty="0"/>
              <a:t>    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        Users can choose between graphical and textual modeling, providing flexibility in creating and editing models to suit individual preferences and project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Assimulo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PyFMI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NLopt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 / </a:t>
            </a:r>
            <a:r>
              <a:rPr lang="en-US" dirty="0" err="1"/>
              <a:t>mechanicstic</a:t>
            </a:r>
            <a:r>
              <a:rPr lang="en-US" dirty="0"/>
              <a:t>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</a:t>
            </a:r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 / </a:t>
            </a:r>
            <a:r>
              <a:rPr lang="en-US" dirty="0" err="1"/>
              <a:t>mechanicstic</a:t>
            </a:r>
            <a:r>
              <a:rPr lang="en-US" dirty="0"/>
              <a:t>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</a:t>
            </a:r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Error: C Destructor writes object destroyed to the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heater model - Time constant with time delay process dynamics</a:t>
            </a:r>
          </a:p>
          <a:p>
            <a:r>
              <a:rPr lang="en-US" dirty="0"/>
              <a:t>Implemented as a model in Modelica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  <a:endParaRPr lang="en-GB" sz="800" dirty="0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11/11/2023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  <a:endParaRPr lang="en-GB" sz="3600" dirty="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9" y="3954462"/>
            <a:ext cx="3435574" cy="1589087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endParaRPr lang="en-US" dirty="0"/>
          </a:p>
          <a:p>
            <a:r>
              <a:rPr lang="en-GB" dirty="0"/>
              <a:t>Carl Magnus Bøe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Camera 10">
            <a:extLst>
              <a:ext uri="{FF2B5EF4-FFF2-40B4-BE49-F238E27FC236}">
                <a16:creationId xmlns:a16="http://schemas.microsoft.com/office/drawing/2014/main" id="{7DB5F2E3-FAA1-9433-B794-DE10EAC4447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400" y="4749005"/>
            <a:ext cx="3657600" cy="205740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11/11/2023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Basic functions with one return variable</a:t>
            </a:r>
          </a:p>
          <a:p>
            <a:r>
              <a:rPr lang="en-GB"/>
              <a:t>Needs a Modelica block or model as a wrapper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Extended functionality and complexity</a:t>
            </a:r>
          </a:p>
          <a:p>
            <a:r>
              <a:rPr lang="en-GB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use of external objects</a:t>
            </a:r>
          </a:p>
        </p:txBody>
      </p:sp>
      <p:pic>
        <p:nvPicPr>
          <p:cNvPr id="5" name="Content Placeholder 4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224ABFD9-0104-29C1-E398-225CD354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9" y="1540668"/>
            <a:ext cx="8506094" cy="44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2" y="2035175"/>
            <a:ext cx="5135753" cy="37766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Content Placeholder 7" descr="A diagram with red and green lines&#10;&#10;Description automatically generated">
            <a:extLst>
              <a:ext uri="{FF2B5EF4-FFF2-40B4-BE49-F238E27FC236}">
                <a16:creationId xmlns:a16="http://schemas.microsoft.com/office/drawing/2014/main" id="{1CE5448B-E3D1-FC88-768B-ED327C65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4" y="2483212"/>
            <a:ext cx="5330825" cy="288058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23" y="2774933"/>
            <a:ext cx="3790553" cy="283006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354104" y="2774933"/>
            <a:ext cx="3384376" cy="28300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426112" y="2881916"/>
            <a:ext cx="32403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</a:rPr>
              <a:t>NLopt</a:t>
            </a:r>
          </a:p>
          <a:p>
            <a:pPr algn="ctr"/>
            <a:endParaRPr lang="en-US" sz="4400" dirty="0">
              <a:solidFill>
                <a:srgbClr val="0070C0"/>
              </a:solidFill>
            </a:endParaRPr>
          </a:p>
          <a:p>
            <a:pPr algn="ctr"/>
            <a:r>
              <a:rPr lang="en-US" sz="6000" dirty="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876919" y="1772577"/>
            <a:ext cx="2834779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412423" y="1766822"/>
            <a:ext cx="3790553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39" y="2774933"/>
            <a:ext cx="2847059" cy="289106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Multivariate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6668690" y="1593056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90" y="1593056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97" y="2328862"/>
            <a:ext cx="3302806" cy="335385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7" y="2878029"/>
            <a:ext cx="542544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6201-08CF-1967-A9C0-0AC3F1A5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pic>
        <p:nvPicPr>
          <p:cNvPr id="5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9D09D2-044E-E794-F956-B8AE5CEBD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61547"/>
            <a:ext cx="9145588" cy="3523918"/>
          </a:xfrm>
        </p:spPr>
      </p:pic>
    </p:spTree>
    <p:extLst>
      <p:ext uri="{BB962C8B-B14F-4D97-AF65-F5344CB8AC3E}">
        <p14:creationId xmlns:p14="http://schemas.microsoft.com/office/powerpoint/2010/main" val="77545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DDF0-46C8-93CC-4E0F-447E8A00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0B9E3BD-F51E-D18B-A7A9-128E51B73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07407"/>
            <a:ext cx="5341938" cy="2832199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34DFD5F-2804-DF27-0E57-5AC1605301B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20213"/>
            <a:ext cx="5330825" cy="2806586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472567-96E7-7FD7-1F54-03D4C4EC9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1680030" y="2507407"/>
            <a:ext cx="421481" cy="27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AD61-2031-7BCE-3863-0006E6AC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85F3FC-840E-BA66-F0BD-D30D8C0265F0}"/>
              </a:ext>
            </a:extLst>
          </p:cNvPr>
          <p:cNvGrpSpPr/>
          <p:nvPr/>
        </p:nvGrpSpPr>
        <p:grpSpPr>
          <a:xfrm>
            <a:off x="7796783" y="2438397"/>
            <a:ext cx="3023819" cy="2812473"/>
            <a:chOff x="7796783" y="2438397"/>
            <a:chExt cx="3023819" cy="281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52F83D-10E4-0C1C-5803-3D90F991C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37"/>
            <a:stretch/>
          </p:blipFill>
          <p:spPr>
            <a:xfrm>
              <a:off x="8960605" y="2438399"/>
              <a:ext cx="1859997" cy="27889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09178C-057E-E769-BA49-FB08B20BB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0" r="53725"/>
            <a:stretch/>
          </p:blipFill>
          <p:spPr>
            <a:xfrm>
              <a:off x="7796783" y="2438397"/>
              <a:ext cx="1163821" cy="2812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10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D9171-F349-7AFC-3AEE-A572B526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53" y="2683069"/>
            <a:ext cx="3985605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9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Hva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fortelles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4D118A-3978-01CC-0CC3-52DF949F25C2}"/>
              </a:ext>
            </a:extLst>
          </p:cNvPr>
          <p:cNvSpPr/>
          <p:nvPr/>
        </p:nvSpPr>
        <p:spPr>
          <a:xfrm>
            <a:off x="571609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situasjon</a:t>
            </a:r>
            <a:r>
              <a:rPr lang="en-US" dirty="0"/>
              <a:t> </a:t>
            </a:r>
            <a:r>
              <a:rPr lang="en-US" dirty="0" err="1"/>
              <a:t>nå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841EC0-6C2D-760B-402F-9C4B59890650}"/>
              </a:ext>
            </a:extLst>
          </p:cNvPr>
          <p:cNvSpPr/>
          <p:nvPr/>
        </p:nvSpPr>
        <p:spPr>
          <a:xfrm>
            <a:off x="3094807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ønsker</a:t>
            </a:r>
            <a:r>
              <a:rPr lang="en-US" dirty="0"/>
              <a:t> man å </a:t>
            </a:r>
            <a:r>
              <a:rPr lang="en-US" dirty="0" err="1"/>
              <a:t>endre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AE6C01-F53E-BE49-473A-1EE892677CDE}"/>
              </a:ext>
            </a:extLst>
          </p:cNvPr>
          <p:cNvSpPr/>
          <p:nvPr/>
        </p:nvSpPr>
        <p:spPr>
          <a:xfrm>
            <a:off x="5857591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finnes</a:t>
            </a:r>
            <a:r>
              <a:rPr lang="en-US" dirty="0"/>
              <a:t> I </a:t>
            </a:r>
            <a:r>
              <a:rPr lang="en-US" dirty="0" err="1"/>
              <a:t>markedet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3D2113-B626-3458-8680-C9C6AE74B50F}"/>
              </a:ext>
            </a:extLst>
          </p:cNvPr>
          <p:cNvSpPr/>
          <p:nvPr/>
        </p:nvSpPr>
        <p:spPr>
          <a:xfrm>
            <a:off x="8570311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Implementert</a:t>
            </a:r>
            <a:r>
              <a:rPr lang="en-US" dirty="0"/>
              <a:t> </a:t>
            </a:r>
            <a:r>
              <a:rPr lang="en-US" dirty="0" err="1"/>
              <a:t>modell</a:t>
            </a:r>
            <a:endParaRPr lang="en-US" dirty="0"/>
          </a:p>
          <a:p>
            <a:pPr algn="ctr"/>
            <a:r>
              <a:rPr lang="en-US" dirty="0"/>
              <a:t>AIR HEATER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D773CE-50E5-AFF5-920D-51CB4C0F891A}"/>
              </a:ext>
            </a:extLst>
          </p:cNvPr>
          <p:cNvSpPr/>
          <p:nvPr/>
        </p:nvSpPr>
        <p:spPr>
          <a:xfrm>
            <a:off x="571609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methods of calling external C I Modelica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56100-3322-3552-0480-52B3127FB741}"/>
              </a:ext>
            </a:extLst>
          </p:cNvPr>
          <p:cNvSpPr/>
          <p:nvPr/>
        </p:nvSpPr>
        <p:spPr>
          <a:xfrm>
            <a:off x="3094807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F11656-085C-7BE8-4F46-B9F990D21B4E}"/>
              </a:ext>
            </a:extLst>
          </p:cNvPr>
          <p:cNvSpPr/>
          <p:nvPr/>
        </p:nvSpPr>
        <p:spPr>
          <a:xfrm>
            <a:off x="5857591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NLopt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D3A1B1-4AC5-32F5-4500-5A51D0E16B4D}"/>
              </a:ext>
            </a:extLst>
          </p:cNvPr>
          <p:cNvSpPr/>
          <p:nvPr/>
        </p:nvSpPr>
        <p:spPr>
          <a:xfrm>
            <a:off x="8673066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7D460-D280-12FB-A595-FE2058921AA4}"/>
              </a:ext>
            </a:extLst>
          </p:cNvPr>
          <p:cNvSpPr/>
          <p:nvPr/>
        </p:nvSpPr>
        <p:spPr>
          <a:xfrm>
            <a:off x="571609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 PID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DA78C9-083B-FA05-DF01-36166E8117C2}"/>
              </a:ext>
            </a:extLst>
          </p:cNvPr>
          <p:cNvSpPr/>
          <p:nvPr/>
        </p:nvSpPr>
        <p:spPr>
          <a:xfrm>
            <a:off x="3094807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9C5BE3-8537-CE9A-BE12-2C91D92E6020}"/>
              </a:ext>
            </a:extLst>
          </p:cNvPr>
          <p:cNvSpPr/>
          <p:nvPr/>
        </p:nvSpPr>
        <p:spPr>
          <a:xfrm>
            <a:off x="5857591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 MPC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306BAB-1A55-A06F-DC22-3AB8E6A46DE2}"/>
              </a:ext>
            </a:extLst>
          </p:cNvPr>
          <p:cNvSpPr/>
          <p:nvPr/>
        </p:nvSpPr>
        <p:spPr>
          <a:xfrm>
            <a:off x="8673066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</p:spTree>
    <p:extLst>
      <p:ext uri="{BB962C8B-B14F-4D97-AF65-F5344CB8AC3E}">
        <p14:creationId xmlns:p14="http://schemas.microsoft.com/office/powerpoint/2010/main" val="3526098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7891-0823-CBBD-AF24-1B3230B6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938198A-9DF4-7495-4963-B5FAA1828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310660"/>
            <a:ext cx="5341938" cy="3225693"/>
          </a:xfrm>
        </p:spPr>
      </p:pic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68D6B12-5910-3ACB-0920-026420F096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28179"/>
            <a:ext cx="5330825" cy="2790655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6387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7891-0823-CBBD-AF24-1B3230B6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1DDC2680-7F5D-C3E2-3C1A-D7213D0F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3234604"/>
            <a:ext cx="5341938" cy="1377805"/>
          </a:xfrm>
        </p:spPr>
      </p:pic>
      <p:pic>
        <p:nvPicPr>
          <p:cNvPr id="20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9F3072-4804-2AE3-67C0-5F55A14632E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09104"/>
            <a:ext cx="5330825" cy="2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609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1DAC-078E-FAED-5C55-4ECE590C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FC5B32D-D417-46F9-85AD-6D798C7ED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4073"/>
            <a:ext cx="5341938" cy="2878867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C4520399-F81D-911F-555F-19A1F6730C9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95998"/>
            <a:ext cx="5330825" cy="2655016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8227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1DAC-078E-FAED-5C55-4ECE590C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pic>
        <p:nvPicPr>
          <p:cNvPr id="10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1832D49B-659F-CBEA-AD2F-7A1AD294A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04663"/>
            <a:ext cx="5341938" cy="2837687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47C4AEE-8FA1-4BDE-8D8A-5185EE330B8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19" y="2035175"/>
            <a:ext cx="4343162" cy="3776663"/>
          </a:xfrm>
        </p:spPr>
      </p:pic>
    </p:spTree>
    <p:extLst>
      <p:ext uri="{BB962C8B-B14F-4D97-AF65-F5344CB8AC3E}">
        <p14:creationId xmlns:p14="http://schemas.microsoft.com/office/powerpoint/2010/main" val="203405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 dirty="0"/>
              <a:t>Discontinued in 2019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r>
              <a:rPr lang="en-US" dirty="0"/>
              <a:t>Three packages moved to GitHub:</a:t>
            </a:r>
          </a:p>
          <a:p>
            <a:pPr lvl="1"/>
            <a:r>
              <a:rPr lang="en-US" dirty="0"/>
              <a:t>Assimulo</a:t>
            </a:r>
          </a:p>
          <a:p>
            <a:pPr lvl="2"/>
            <a:r>
              <a:rPr lang="en-US" dirty="0"/>
              <a:t>Python simulation packages</a:t>
            </a:r>
          </a:p>
          <a:p>
            <a:pPr lvl="1"/>
            <a:r>
              <a:rPr lang="en-US" dirty="0"/>
              <a:t>PyFMI</a:t>
            </a:r>
          </a:p>
          <a:p>
            <a:pPr lvl="3"/>
            <a:r>
              <a:rPr lang="en-US" dirty="0"/>
              <a:t>Load and simulate FMUs</a:t>
            </a:r>
          </a:p>
          <a:p>
            <a:pPr lvl="1"/>
            <a:r>
              <a:rPr lang="en-US" dirty="0"/>
              <a:t>FMI Library</a:t>
            </a:r>
          </a:p>
          <a:p>
            <a:pPr lvl="2"/>
            <a:r>
              <a:rPr lang="en-US" dirty="0"/>
              <a:t>C package to load and simulate FMUs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1317386" y="1776711"/>
            <a:ext cx="2029323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8863345" y="1776710"/>
            <a:ext cx="256407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74849" y="2211239"/>
            <a:ext cx="388496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4670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520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29927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077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10502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153FA25-55A9-9240-7154-85E61DA0B72D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FMPy - Dassault Systèmes </a:t>
            </a:r>
            <a:br>
              <a:rPr lang="en-US" dirty="0"/>
            </a:br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 dirty="0"/>
              <a:t>Free Python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Read model data</a:t>
            </a:r>
          </a:p>
          <a:p>
            <a:pPr lvl="1"/>
            <a:r>
              <a:rPr lang="en-US" dirty="0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library</a:t>
            </a:r>
          </a:p>
          <a:p>
            <a:pPr lvl="2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lvl="2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 dirty="0">
                <a:solidFill>
                  <a:sysClr val="windowText" lastClr="000000"/>
                </a:solidFill>
              </a:rPr>
              <a:t>O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 dirty="0">
                <a:solidFill>
                  <a:sysClr val="windowText" lastClr="000000"/>
                </a:solidFill>
              </a:rPr>
              <a:t>F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67E6236-A277-8282-03DA-6C58E1E3E1A5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Equation-Based Modeling:</a:t>
            </a:r>
            <a:endParaRPr lang="en-US" dirty="0"/>
          </a:p>
          <a:p>
            <a:pPr marL="457200" lvl="1"/>
            <a:r>
              <a:rPr lang="en-US" dirty="0"/>
              <a:t>Modelica uses equations for dynamic system representation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Multi-Domain Support:</a:t>
            </a:r>
            <a:endParaRPr lang="en-US" dirty="0"/>
          </a:p>
          <a:p>
            <a:pPr marL="457200" lvl="1"/>
            <a:r>
              <a:rPr lang="en-US" dirty="0"/>
              <a:t>Models complex systems across diverse engineering domains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FMUs for Interoperability:</a:t>
            </a:r>
            <a:endParaRPr lang="en-US" dirty="0"/>
          </a:p>
          <a:p>
            <a:pPr marL="457200" lvl="1"/>
            <a:r>
              <a:rPr lang="en-US" dirty="0"/>
              <a:t>Supports Functional Mock-up Units for model exchange and co-simulation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Declarative Approach:</a:t>
            </a:r>
            <a:endParaRPr lang="en-US" dirty="0"/>
          </a:p>
          <a:p>
            <a:pPr marL="457200" lvl="1"/>
            <a:r>
              <a:rPr lang="en-US" dirty="0"/>
              <a:t>Defines variable relationships without specifying solution algorithms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Graphical and Textual Options:</a:t>
            </a:r>
            <a:endParaRPr lang="en-US" dirty="0"/>
          </a:p>
          <a:p>
            <a:pPr marL="457200" lvl="1"/>
            <a:r>
              <a:rPr lang="en-US" dirty="0"/>
              <a:t>Offers flexibility with both graphical and textual modeling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JModelica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FMU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30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6267605" y="2638280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605" y="2638280"/>
                <a:ext cx="5481116" cy="276999"/>
              </a:xfrm>
              <a:prstGeom prst="rect">
                <a:avLst/>
              </a:prstGeom>
              <a:blipFill>
                <a:blip r:embed="rId4"/>
                <a:stretch>
                  <a:fillRect l="-1446" t="-2222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285" y="3889710"/>
            <a:ext cx="4011755" cy="709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2BFE1-EE5E-C4A3-017B-28A4779C8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442" y="4822623"/>
            <a:ext cx="4462867" cy="8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16" y="1955006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 of first-principle, transfer function, and state space models</a:t>
            </a:r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5A02DB56-C391-9A7A-8C53-395799A54E44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012537" y="2076450"/>
            <a:ext cx="3880338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3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D7543869-BB52-211B-2440-5644F3C7402B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42716"/>
            <a:ext cx="5335588" cy="300126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1980</TotalTime>
  <Words>1022</Words>
  <Application>Microsoft Office PowerPoint</Application>
  <PresentationFormat>Widescreen</PresentationFormat>
  <Paragraphs>221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Hva skal fortelles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PowerPoint Presentation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15</cp:revision>
  <dcterms:created xsi:type="dcterms:W3CDTF">2023-10-30T12:32:41Z</dcterms:created>
  <dcterms:modified xsi:type="dcterms:W3CDTF">2023-11-11T16:42:37Z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